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23" r:id="rId2"/>
    <p:sldId id="677" r:id="rId3"/>
    <p:sldId id="857" r:id="rId4"/>
    <p:sldId id="858" r:id="rId5"/>
    <p:sldId id="859" r:id="rId6"/>
    <p:sldId id="860" r:id="rId7"/>
    <p:sldId id="861" r:id="rId8"/>
    <p:sldId id="862" r:id="rId9"/>
    <p:sldId id="863" r:id="rId10"/>
    <p:sldId id="864" r:id="rId11"/>
  </p:sldIdLst>
  <p:sldSz cx="9144000" cy="5148263"/>
  <p:notesSz cx="4691063" cy="8686800"/>
  <p:defaultTextStyle>
    <a:defPPr>
      <a:defRPr lang="de-DE"/>
    </a:defPPr>
    <a:lvl1pPr marL="0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6789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3577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0366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7154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3943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0731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7520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4308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68EF321-0D56-4A12-81E2-D0E19E03F75F}">
          <p14:sldIdLst>
            <p14:sldId id="623"/>
            <p14:sldId id="677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41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147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7"/>
    <a:srgbClr val="FFFFFF"/>
    <a:srgbClr val="002F59"/>
    <a:srgbClr val="FAC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1461" autoAdjust="0"/>
  </p:normalViewPr>
  <p:slideViewPr>
    <p:cSldViewPr snapToObjects="1">
      <p:cViewPr varScale="1">
        <p:scale>
          <a:sx n="98" d="100"/>
          <a:sy n="98" d="100"/>
        </p:scale>
        <p:origin x="102" y="342"/>
      </p:cViewPr>
      <p:guideLst>
        <p:guide orient="horz" pos="941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3036" y="84"/>
      </p:cViewPr>
      <p:guideLst>
        <p:guide orient="horz" pos="2736"/>
        <p:guide pos="14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032934" cy="433868"/>
          </a:xfrm>
          <a:prstGeom prst="rect">
            <a:avLst/>
          </a:prstGeom>
        </p:spPr>
        <p:txBody>
          <a:bodyPr vert="horz" lIns="66310" tIns="33156" rIns="66310" bIns="33156" rtlCol="0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2657082" y="2"/>
            <a:ext cx="2032934" cy="433868"/>
          </a:xfrm>
          <a:prstGeom prst="rect">
            <a:avLst/>
          </a:prstGeom>
        </p:spPr>
        <p:txBody>
          <a:bodyPr vert="horz" lIns="66310" tIns="33156" rIns="66310" bIns="33156" rtlCol="0"/>
          <a:lstStyle>
            <a:lvl1pPr algn="r">
              <a:defRPr sz="800"/>
            </a:lvl1pPr>
          </a:lstStyle>
          <a:p>
            <a:fld id="{A3C824A1-5728-0742-937C-F69008C0249F}" type="datetimeFigureOut">
              <a:rPr lang="de-DE" smtClean="0"/>
              <a:pPr/>
              <a:t>18.11.2020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251586"/>
            <a:ext cx="2032934" cy="433868"/>
          </a:xfrm>
          <a:prstGeom prst="rect">
            <a:avLst/>
          </a:prstGeom>
        </p:spPr>
        <p:txBody>
          <a:bodyPr vert="horz" lIns="66310" tIns="33156" rIns="66310" bIns="33156" rtlCol="0" anchor="b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2657082" y="8251586"/>
            <a:ext cx="2032934" cy="433868"/>
          </a:xfrm>
          <a:prstGeom prst="rect">
            <a:avLst/>
          </a:prstGeom>
        </p:spPr>
        <p:txBody>
          <a:bodyPr vert="horz" lIns="66310" tIns="33156" rIns="66310" bIns="33156" rtlCol="0" anchor="b"/>
          <a:lstStyle>
            <a:lvl1pPr algn="r">
              <a:defRPr sz="800"/>
            </a:lvl1pPr>
          </a:lstStyle>
          <a:p>
            <a:fld id="{DD0DEA42-14FF-E143-BD81-B03C3717752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813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032794" cy="434340"/>
          </a:xfrm>
          <a:prstGeom prst="rect">
            <a:avLst/>
          </a:prstGeom>
        </p:spPr>
        <p:txBody>
          <a:bodyPr vert="horz" lIns="71827" tIns="35913" rIns="71827" bIns="35913" rtlCol="0"/>
          <a:lstStyle>
            <a:lvl1pPr algn="l">
              <a:defRPr sz="8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657186" y="2"/>
            <a:ext cx="2032794" cy="434340"/>
          </a:xfrm>
          <a:prstGeom prst="rect">
            <a:avLst/>
          </a:prstGeom>
        </p:spPr>
        <p:txBody>
          <a:bodyPr vert="horz" lIns="71827" tIns="35913" rIns="71827" bIns="35913" rtlCol="0"/>
          <a:lstStyle>
            <a:lvl1pPr algn="r">
              <a:defRPr sz="800"/>
            </a:lvl1pPr>
          </a:lstStyle>
          <a:p>
            <a:fld id="{76B83434-00D0-5E49-B238-22C0DA5DD6C4}" type="datetimeFigureOut">
              <a:rPr lang="de-DE" smtClean="0"/>
              <a:pPr/>
              <a:t>18.11.2020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546100" y="650875"/>
            <a:ext cx="5783263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1827" tIns="35913" rIns="71827" bIns="3591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69107" y="4126231"/>
            <a:ext cx="3752850" cy="3909060"/>
          </a:xfrm>
          <a:prstGeom prst="rect">
            <a:avLst/>
          </a:prstGeom>
        </p:spPr>
        <p:txBody>
          <a:bodyPr vert="horz" lIns="71827" tIns="35913" rIns="71827" bIns="3591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250953"/>
            <a:ext cx="2032794" cy="434340"/>
          </a:xfrm>
          <a:prstGeom prst="rect">
            <a:avLst/>
          </a:prstGeom>
        </p:spPr>
        <p:txBody>
          <a:bodyPr vert="horz" lIns="71827" tIns="35913" rIns="71827" bIns="35913" rtlCol="0" anchor="b"/>
          <a:lstStyle>
            <a:lvl1pPr algn="l">
              <a:defRPr sz="8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657186" y="8250953"/>
            <a:ext cx="2032794" cy="434340"/>
          </a:xfrm>
          <a:prstGeom prst="rect">
            <a:avLst/>
          </a:prstGeom>
        </p:spPr>
        <p:txBody>
          <a:bodyPr vert="horz" lIns="71827" tIns="35913" rIns="71827" bIns="35913" rtlCol="0" anchor="b"/>
          <a:lstStyle>
            <a:lvl1pPr algn="r">
              <a:defRPr sz="800"/>
            </a:lvl1pPr>
          </a:lstStyle>
          <a:p>
            <a:fld id="{DC51EB9B-6D94-8C44-8FE9-F630D3EFD9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010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6789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3577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0366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7154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3943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0731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7520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4308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3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75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83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982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85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05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712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662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686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93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394E763-9393-4B7A-9342-B535E52574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6375" y="1133475"/>
            <a:ext cx="3167063" cy="25923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5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5112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2" dirty="0"/>
          </a:p>
        </p:txBody>
      </p:sp>
    </p:spTree>
    <p:extLst>
      <p:ext uri="{BB962C8B-B14F-4D97-AF65-F5344CB8AC3E}">
        <p14:creationId xmlns:p14="http://schemas.microsoft.com/office/powerpoint/2010/main" val="314282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07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1" r:id="rId2"/>
  </p:sldLayoutIdLst>
  <p:hf hdr="0"/>
  <p:txStyles>
    <p:titleStyle>
      <a:lvl1pPr algn="r" defTabSz="457588" rtl="0" eaLnBrk="1" latinLnBrk="0" hangingPunct="1">
        <a:spcBef>
          <a:spcPct val="0"/>
        </a:spcBef>
        <a:buNone/>
        <a:defRPr sz="1401" b="1" i="0" kern="1200" cap="all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588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/>
        <a:buChar char="•"/>
        <a:tabLst/>
        <a:defRPr sz="2002" b="0" i="0" kern="1200">
          <a:solidFill>
            <a:srgbClr val="002F59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457588" marR="0" indent="0" algn="l" defTabSz="457588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/>
        <a:buNone/>
        <a:tabLst/>
        <a:defRPr sz="2002" b="0" i="0" kern="1200">
          <a:solidFill>
            <a:srgbClr val="002F59"/>
          </a:solidFill>
          <a:latin typeface="+mn-lt"/>
          <a:ea typeface="+mn-ea"/>
          <a:cs typeface="Arial" pitchFamily="34" charset="0"/>
        </a:defRPr>
      </a:lvl2pPr>
      <a:lvl3pPr marL="1258368" marR="0" indent="-343191" algn="l" defTabSz="457588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/>
        <a:buChar char="•"/>
        <a:tabLst/>
        <a:defRPr sz="2002" b="0" i="0" kern="1200">
          <a:solidFill>
            <a:srgbClr val="002F59"/>
          </a:solidFill>
          <a:latin typeface="+mn-lt"/>
          <a:ea typeface="+mn-ea"/>
          <a:cs typeface="Arial" pitchFamily="34" charset="0"/>
        </a:defRPr>
      </a:lvl3pPr>
      <a:lvl4pPr marL="1715956" marR="0" indent="-343191" algn="l" defTabSz="457588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/>
        <a:buChar char="•"/>
        <a:tabLst/>
        <a:defRPr sz="2002" b="0" i="0" kern="1200">
          <a:solidFill>
            <a:srgbClr val="002F59"/>
          </a:solidFill>
          <a:latin typeface="+mn-lt"/>
          <a:ea typeface="+mn-ea"/>
          <a:cs typeface="Arial" pitchFamily="34" charset="0"/>
        </a:defRPr>
      </a:lvl4pPr>
      <a:lvl5pPr marL="2173545" marR="0" indent="-343191" algn="l" defTabSz="457588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/>
        <a:buChar char="•"/>
        <a:tabLst/>
        <a:defRPr sz="2002" b="0" i="0" kern="1200">
          <a:solidFill>
            <a:srgbClr val="002F59"/>
          </a:solidFill>
          <a:latin typeface="+mn-lt"/>
          <a:ea typeface="+mn-ea"/>
          <a:cs typeface="Arial" pitchFamily="34" charset="0"/>
        </a:defRPr>
      </a:lvl5pPr>
      <a:lvl6pPr marL="2516736" indent="-228794" algn="l" defTabSz="457588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325" indent="-228794" algn="l" defTabSz="457588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7pPr>
      <a:lvl8pPr marL="3431913" indent="-228794" algn="l" defTabSz="457588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502" indent="-228794" algn="l" defTabSz="457588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588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177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765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354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7942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531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119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708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5" y="2186"/>
            <a:ext cx="2988735" cy="1707849"/>
          </a:xfrm>
          <a:prstGeom prst="rect">
            <a:avLst/>
          </a:prstGeom>
        </p:spPr>
      </p:pic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F7A73222-7F9D-42F8-BFC7-CA921E41B598}"/>
              </a:ext>
            </a:extLst>
          </p:cNvPr>
          <p:cNvSpPr txBox="1">
            <a:spLocks/>
          </p:cNvSpPr>
          <p:nvPr/>
        </p:nvSpPr>
        <p:spPr bwMode="auto">
          <a:xfrm>
            <a:off x="0" y="2718147"/>
            <a:ext cx="9143999" cy="2304256"/>
          </a:xfrm>
          <a:prstGeom prst="rect">
            <a:avLst/>
          </a:prstGeom>
          <a:solidFill>
            <a:srgbClr val="00A0D7">
              <a:alpha val="8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360000" tIns="216000" rIns="180000" bIns="1800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18415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173038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013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1" cap="all" dirty="0">
                <a:solidFill>
                  <a:srgbClr val="FFFFFF"/>
                </a:solidFill>
              </a:rPr>
              <a:t>H2 MOBILITY Deutschland Summary  </a:t>
            </a:r>
          </a:p>
          <a:p>
            <a:pPr>
              <a:lnSpc>
                <a:spcPct val="100000"/>
              </a:lnSpc>
            </a:pPr>
            <a:r>
              <a:rPr lang="en-AU" cap="all" dirty="0">
                <a:solidFill>
                  <a:srgbClr val="FFFFFF"/>
                </a:solidFill>
              </a:rPr>
              <a:t>GREENHOUSE GAS EMISSIONS FOR BATTERY AND FUEL-CELL VEHICLES WITH RANGES OVER 300 KM</a:t>
            </a:r>
            <a:endParaRPr lang="en-US" cap="all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50" cap="all" dirty="0">
                <a:solidFill>
                  <a:srgbClr val="FFFFFF"/>
                </a:solidFill>
              </a:rPr>
              <a:t>Excerpts from the Fraunhofer Institute for Solar Energy Systems ISE study, </a:t>
            </a:r>
            <a:br>
              <a:rPr lang="en-US" sz="1050" cap="all" dirty="0">
                <a:solidFill>
                  <a:srgbClr val="FFFFFF"/>
                </a:solidFill>
              </a:rPr>
            </a:br>
            <a:r>
              <a:rPr lang="de-DE" sz="1050" cap="all" dirty="0">
                <a:solidFill>
                  <a:srgbClr val="FFFFFF"/>
                </a:solidFill>
              </a:rPr>
              <a:t>André Sternberg, Christoph Hank und Christopher Hebling </a:t>
            </a:r>
            <a:endParaRPr lang="en-GB" sz="105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GB" sz="105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50" dirty="0">
                <a:solidFill>
                  <a:srgbClr val="FFFFFF"/>
                </a:solidFill>
              </a:rPr>
              <a:t>Document supporting the press release of July 14, 2019</a:t>
            </a:r>
            <a:endParaRPr lang="en-GB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0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668079-E0E1-42D9-9EFA-6379F5CE8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" y="2381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8C4797-35F7-4EEF-8D89-B17BA4B597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381"/>
            <a:ext cx="9143997" cy="15646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0399D2E-187C-49D8-88B6-41623B26A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46"/>
          <a:stretch/>
        </p:blipFill>
        <p:spPr>
          <a:xfrm>
            <a:off x="1043608" y="1638027"/>
            <a:ext cx="7199995" cy="2413929"/>
          </a:xfrm>
          <a:prstGeom prst="rect">
            <a:avLst/>
          </a:prstGeom>
          <a:noFill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BBE75D5-6C08-48AF-B3AF-16BFDFFE4E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9"/>
          <a:stretch/>
        </p:blipFill>
        <p:spPr>
          <a:xfrm>
            <a:off x="0" y="4662363"/>
            <a:ext cx="9144000" cy="4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B76560-83FF-4C9B-A161-827E2EEE3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2381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1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9126D8-7B7E-4605-AB2B-F07CE0251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" y="2381"/>
            <a:ext cx="914044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C2277A-138A-4CD7-9CDB-8AE377285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9" y="3024"/>
            <a:ext cx="9138160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DA3084-1362-4B66-92E7-C6AD1C76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9" y="3024"/>
            <a:ext cx="9138160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0BC014-3BA2-4C30-A4ED-85FB40471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" y="2381"/>
            <a:ext cx="914044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F5E9E3B-07B1-4292-9118-EA1828A60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149628-5FBF-4FE0-A355-1BC72ADA2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" y="2381"/>
            <a:ext cx="914044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H2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7E2"/>
      </a:accent1>
      <a:accent2>
        <a:srgbClr val="1F497D"/>
      </a:accent2>
      <a:accent3>
        <a:srgbClr val="9BBB59"/>
      </a:accent3>
      <a:accent4>
        <a:srgbClr val="95B3D7"/>
      </a:accent4>
      <a:accent5>
        <a:srgbClr val="FFFF66"/>
      </a:accent5>
      <a:accent6>
        <a:srgbClr val="548DD4"/>
      </a:accent6>
      <a:hlink>
        <a:srgbClr val="76923C"/>
      </a:hlink>
      <a:folHlink>
        <a:srgbClr val="4F6128"/>
      </a:folHlink>
    </a:clrScheme>
    <a:fontScheme name="H2M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mtClean="0">
            <a:solidFill>
              <a:srgbClr val="FF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Benutzerdefiniert</PresentationFormat>
  <Paragraphs>23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minipix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Tina Broda</dc:creator>
  <cp:lastModifiedBy>Sybille Riepe</cp:lastModifiedBy>
  <cp:revision>1558</cp:revision>
  <cp:lastPrinted>2018-08-29T13:44:01Z</cp:lastPrinted>
  <dcterms:created xsi:type="dcterms:W3CDTF">2015-08-27T10:38:22Z</dcterms:created>
  <dcterms:modified xsi:type="dcterms:W3CDTF">2020-11-18T15:57:17Z</dcterms:modified>
</cp:coreProperties>
</file>